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52"/>
  </p:notesMasterIdLst>
  <p:handoutMasterIdLst>
    <p:handoutMasterId r:id="rId53"/>
  </p:handoutMasterIdLst>
  <p:sldIdLst>
    <p:sldId id="256" r:id="rId2"/>
    <p:sldId id="317" r:id="rId3"/>
    <p:sldId id="320" r:id="rId4"/>
    <p:sldId id="257" r:id="rId5"/>
    <p:sldId id="266" r:id="rId6"/>
    <p:sldId id="284" r:id="rId7"/>
    <p:sldId id="272" r:id="rId8"/>
    <p:sldId id="283" r:id="rId9"/>
    <p:sldId id="287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6" r:id="rId23"/>
    <p:sldId id="315" r:id="rId24"/>
    <p:sldId id="285" r:id="rId25"/>
    <p:sldId id="286" r:id="rId26"/>
    <p:sldId id="289" r:id="rId27"/>
    <p:sldId id="258" r:id="rId28"/>
    <p:sldId id="290" r:id="rId29"/>
    <p:sldId id="295" r:id="rId30"/>
    <p:sldId id="318" r:id="rId31"/>
    <p:sldId id="293" r:id="rId32"/>
    <p:sldId id="297" r:id="rId33"/>
    <p:sldId id="268" r:id="rId34"/>
    <p:sldId id="296" r:id="rId35"/>
    <p:sldId id="298" r:id="rId36"/>
    <p:sldId id="302" r:id="rId37"/>
    <p:sldId id="280" r:id="rId38"/>
    <p:sldId id="299" r:id="rId39"/>
    <p:sldId id="281" r:id="rId40"/>
    <p:sldId id="301" r:id="rId41"/>
    <p:sldId id="300" r:id="rId42"/>
    <p:sldId id="270" r:id="rId43"/>
    <p:sldId id="277" r:id="rId44"/>
    <p:sldId id="271" r:id="rId45"/>
    <p:sldId id="273" r:id="rId46"/>
    <p:sldId id="282" r:id="rId47"/>
    <p:sldId id="321" r:id="rId48"/>
    <p:sldId id="265" r:id="rId49"/>
    <p:sldId id="288" r:id="rId50"/>
    <p:sldId id="294" r:id="rId5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9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407E52-289F-0268-7F89-78F9AC84A276}" v="252" dt="2024-02-09T20:09:17.577"/>
    <p1510:client id="{B5A95BB5-3078-EBC6-CF56-1AE2CBD8BB14}" v="11" dt="2024-02-08T20:27:26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4118" autoAdjust="0"/>
  </p:normalViewPr>
  <p:slideViewPr>
    <p:cSldViewPr snapToGrid="0">
      <p:cViewPr varScale="1">
        <p:scale>
          <a:sx n="79" d="100"/>
          <a:sy n="79" d="100"/>
        </p:scale>
        <p:origin x="1195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10"/>
    </p:cViewPr>
  </p:sorterViewPr>
  <p:notesViewPr>
    <p:cSldViewPr snapToGrid="0">
      <p:cViewPr varScale="1">
        <p:scale>
          <a:sx n="77" d="100"/>
          <a:sy n="77" d="100"/>
        </p:scale>
        <p:origin x="259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2B98D8-D9AB-C284-FD4E-CCF3D325B0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F7C37B-4A88-EED6-30CB-3C00FE59B2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87C144-12AB-4D26-AFE6-B6765A7B8419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60D09-3C0D-ABF4-32F9-A7AE0DE5CE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BC393-E412-3BA0-3A6A-A71157071E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93C159-42D2-4942-94BB-58239D63A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2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A9338-915F-42F9-A6D5-3B3BF7205BCB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6A8AC-28F6-413F-92EE-8AEC3187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3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6A8AC-28F6-413F-92EE-8AEC3187EF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5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6A8AC-28F6-413F-92EE-8AEC3187EF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2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54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19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64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5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77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57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94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0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1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5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5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7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4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2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64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43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s://www.mcohio.org/DocumentCenter/View/1252/10-Surviving-Spouse-Next-of-Kin-Legatees-and-Devisees-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s://www.mcohio.org/DocumentCenter/View/1252/10-Surviving-Spouse-Next-of-Kin-Legatees-and-Devisees-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s://www.mcohio.org/DocumentCenter/View/1252/10-Surviving-Spouse-Next-of-Kin-Legatees-and-Devisees-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s://www.mcohio.org/DocumentCenter/View/1260/20-Application-to-Probate-Will-Entry-Admitting-Will-Certificate-of-Service-of-Notice-of-Probate-of-Will-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s://www.mcohio.org/DocumentCenter/View/3662/7828A-Application-and-Entry-to-Release-Financial-Information?bidId=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s://www.mcohio.org/DocumentCenter/View/1304/120-Application-and-Entry-for-Certificate-of-Transfer-of-Real-Estate-Certificate-of-Transfer-121-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s://www.mcohio.org/DocumentCenter/View/1250/510-Application-for-Summary-Release-Entry-for-Summary-Release-511-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s://www.mcohio.org/DocumentCenter/View/1239/40-Application-for-Authority-to-Administer-Estate-Entry-Appointing-Fiduciary--45-Letters-of-Authority-PDF?bidId=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fclawlib.libguides.com/c.php?g=21177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FF6E-16C4-734A-12EB-95651980A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010507"/>
          </a:xfrm>
        </p:spPr>
        <p:txBody>
          <a:bodyPr/>
          <a:lstStyle/>
          <a:p>
            <a:r>
              <a:rPr lang="en-US" b="1" dirty="0">
                <a:solidFill>
                  <a:srgbClr val="34495E"/>
                </a:solidFill>
              </a:rPr>
              <a:t>Probate Resource Center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BCBC5-BAA0-10F7-E40F-FDF75A389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377" y="3488267"/>
            <a:ext cx="6987645" cy="1388534"/>
          </a:xfrm>
        </p:spPr>
        <p:txBody>
          <a:bodyPr>
            <a:noAutofit/>
          </a:bodyPr>
          <a:lstStyle/>
          <a:p>
            <a:r>
              <a:rPr lang="en-US" sz="3600" dirty="0"/>
              <a:t>Presented by the Law Office of the Montgomery County Public Defender</a:t>
            </a:r>
          </a:p>
        </p:txBody>
      </p:sp>
      <p:pic>
        <p:nvPicPr>
          <p:cNvPr id="8" name="Picture 7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9B0E4E99-1AE2-EC51-2CEB-C919328785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51652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9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FF6E-16C4-734A-12EB-95651980A2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Probate Resource Center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BCBC5-BAA0-10F7-E40F-FDF75A389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For Guardianship of Adult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32EBEF07-A61E-7FF4-7492-1C743767DF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7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200835"/>
            <a:ext cx="10018713" cy="2532531"/>
          </a:xfrm>
        </p:spPr>
        <p:txBody>
          <a:bodyPr>
            <a:noAutofit/>
          </a:bodyPr>
          <a:lstStyle/>
          <a:p>
            <a:r>
              <a:rPr lang="en-US" sz="2800" dirty="0"/>
              <a:t>Form 17.1 Statement of Expert Evaluations</a:t>
            </a:r>
          </a:p>
          <a:p>
            <a:pPr marL="690563" indent="-350838">
              <a:buFont typeface="Arial" panose="020B0604020202020204" pitchFamily="34" charset="0"/>
              <a:buChar char="•"/>
            </a:pPr>
            <a:r>
              <a:rPr lang="en-US" sz="2800" dirty="0"/>
              <a:t>Signed by a doctor (MD or DO) or licensed clinical psychologist</a:t>
            </a:r>
          </a:p>
          <a:p>
            <a:pPr marL="690563" indent="-350838">
              <a:buFont typeface="Arial" panose="020B0604020202020204" pitchFamily="34" charset="0"/>
              <a:buChar char="•"/>
            </a:pPr>
            <a:r>
              <a:rPr lang="en-US" sz="2800" dirty="0"/>
              <a:t>Signatures of nurse practitioners ARE NOT accepted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EE297AED-9239-5682-887D-7274B5AD97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5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093258"/>
            <a:ext cx="10018713" cy="2075332"/>
          </a:xfrm>
        </p:spPr>
        <p:txBody>
          <a:bodyPr>
            <a:noAutofit/>
          </a:bodyPr>
          <a:lstStyle/>
          <a:p>
            <a:r>
              <a:rPr lang="en-US" sz="2800" dirty="0"/>
              <a:t>List of names and addresses of next-of-kin (for Form 15.0)</a:t>
            </a:r>
          </a:p>
          <a:p>
            <a:pPr marL="690563" indent="-350838">
              <a:buFont typeface="Arial" panose="020B0604020202020204" pitchFamily="34" charset="0"/>
              <a:buChar char="•"/>
            </a:pPr>
            <a:r>
              <a:rPr lang="en-US" sz="2800" dirty="0"/>
              <a:t>Spouse, children, siblings if no spouse or children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1CCA121E-73A7-8E0C-591E-DF272AFE41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70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604" y="2075329"/>
            <a:ext cx="9839419" cy="3124201"/>
          </a:xfrm>
        </p:spPr>
        <p:txBody>
          <a:bodyPr>
            <a:noAutofit/>
          </a:bodyPr>
          <a:lstStyle/>
          <a:p>
            <a:endParaRPr lang="en-US" sz="2800" dirty="0"/>
          </a:p>
          <a:p>
            <a:r>
              <a:rPr lang="en-US" sz="2800" dirty="0"/>
              <a:t>BCI background check (not FBI)</a:t>
            </a:r>
          </a:p>
          <a:p>
            <a:r>
              <a:rPr lang="en-US" sz="2800" dirty="0"/>
              <a:t>Knowledge of proposed ward’s income, income source, monthly expenses, and assets</a:t>
            </a:r>
          </a:p>
          <a:p>
            <a:r>
              <a:rPr lang="en-US" sz="2800" dirty="0"/>
              <a:t>Knowledge of the proposed ward’s condition, medication, eating/sleeping/grooming habits and needs, etc. (Form 5E)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7640083C-7271-61B3-F326-F528004F0D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24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FF6E-16C4-734A-12EB-95651980A2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Probate Resource Center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BCBC5-BAA0-10F7-E40F-FDF75A389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800" dirty="0"/>
              <a:t>Significant Guardianship Forms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9E9DC2D1-4806-78F5-D015-226790093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5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205523"/>
          </a:xfrm>
        </p:spPr>
        <p:txBody>
          <a:bodyPr/>
          <a:lstStyle/>
          <a:p>
            <a:r>
              <a:rPr lang="en-US" dirty="0"/>
              <a:t>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925" y="2246922"/>
            <a:ext cx="10018713" cy="3124201"/>
          </a:xfrm>
        </p:spPr>
        <p:txBody>
          <a:bodyPr>
            <a:noAutofit/>
          </a:bodyPr>
          <a:lstStyle/>
          <a:p>
            <a:r>
              <a:rPr lang="en-US" sz="2800" dirty="0"/>
              <a:t>Are available at </a:t>
            </a:r>
            <a:r>
              <a:rPr lang="en-US" sz="2800" b="1" u="sng" dirty="0"/>
              <a:t>mcohio.org/476/Forms</a:t>
            </a:r>
          </a:p>
          <a:p>
            <a:r>
              <a:rPr lang="en-US" sz="2800" dirty="0"/>
              <a:t>Must be typed or handwritten legibly</a:t>
            </a:r>
          </a:p>
          <a:p>
            <a:r>
              <a:rPr lang="en-US" sz="2800" dirty="0"/>
              <a:t>Have the name of the proposed ward at the top of each page that requires it</a:t>
            </a:r>
          </a:p>
          <a:p>
            <a:r>
              <a:rPr lang="en-US" sz="2800" dirty="0"/>
              <a:t>Have signature and written name of applicant, as appropriate</a:t>
            </a:r>
          </a:p>
          <a:p>
            <a:r>
              <a:rPr lang="en-US" sz="2800" dirty="0"/>
              <a:t>Have signature(s) and written name(s) of those signing waivers (originals)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96C52FDA-1B4B-F38F-80CB-A2471C5A10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F717-3AED-70F3-B499-E610B08E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748" y="1223682"/>
            <a:ext cx="3549121" cy="13716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Form 17.1 Statement of Expert Evaluation is REQUIRED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A938078-14C0-A388-B773-3EBE4467A97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165073"/>
              </p:ext>
            </p:extLst>
          </p:nvPr>
        </p:nvGraphicFramePr>
        <p:xfrm>
          <a:off x="5755621" y="434789"/>
          <a:ext cx="5747404" cy="535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10" name="Content Placeholder 9">
                        <a:extLst>
                          <a:ext uri="{FF2B5EF4-FFF2-40B4-BE49-F238E27FC236}">
                            <a16:creationId xmlns:a16="http://schemas.microsoft.com/office/drawing/2014/main" id="{BA938078-14C0-A388-B773-3EBE4467A9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55621" y="434789"/>
                        <a:ext cx="5747404" cy="535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6C0CB-6256-BA66-AD69-4C1435468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5894" y="2816146"/>
            <a:ext cx="3854528" cy="2815657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Exam must have been within 90 days prior to submission</a:t>
            </a:r>
            <a:endParaRPr lang="en-US" dirty="0"/>
          </a:p>
          <a:p>
            <a:pPr marL="285750" indent="-285750" algn="l">
              <a:buClr>
                <a:srgbClr val="1287C3"/>
              </a:buClr>
              <a:buFont typeface="Wingdings" panose="05000000000000000000" pitchFamily="2" charset="2"/>
              <a:buChar char="ü"/>
            </a:pPr>
            <a:r>
              <a:rPr lang="en-US" sz="2800" dirty="0"/>
              <a:t>Must be signed by a doctor or licensed clinical psychologist</a:t>
            </a:r>
            <a:endParaRPr lang="en-US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DAE227A6-0369-E124-D4E5-E8A00B1DA3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76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F717-3AED-70F3-B499-E610B08E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818" y="1394012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Form 15.0 Next Of Kin is REQUIRED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06E0FA22-A1CF-ABAD-94C7-3C283D097E0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1673638"/>
              </p:ext>
            </p:extLst>
          </p:nvPr>
        </p:nvGraphicFramePr>
        <p:xfrm>
          <a:off x="5612186" y="461683"/>
          <a:ext cx="5890839" cy="5329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14" name="Content Placeholder 13">
                        <a:extLst>
                          <a:ext uri="{FF2B5EF4-FFF2-40B4-BE49-F238E27FC236}">
                            <a16:creationId xmlns:a16="http://schemas.microsoft.com/office/drawing/2014/main" id="{06E0FA22-A1CF-ABAD-94C7-3C283D097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12186" y="461683"/>
                        <a:ext cx="5890839" cy="5329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6C0CB-6256-BA66-AD69-4C1435468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22793" y="2768104"/>
            <a:ext cx="3854528" cy="2836922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The name of the proposed ward at top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Name and address of spouse and next-of-kin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EE51809D-40E9-BC2C-0CB6-2B98CA52D6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69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F717-3AED-70F3-B499-E610B08E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6" y="990600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Form 17.0 Application is REQUIRED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22CF6F4-6C91-B267-D751-F0007BE17A7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453061"/>
              </p:ext>
            </p:extLst>
          </p:nvPr>
        </p:nvGraphicFramePr>
        <p:xfrm>
          <a:off x="6096281" y="506506"/>
          <a:ext cx="5451568" cy="5302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10" name="Content Placeholder 9">
                        <a:extLst>
                          <a:ext uri="{FF2B5EF4-FFF2-40B4-BE49-F238E27FC236}">
                            <a16:creationId xmlns:a16="http://schemas.microsoft.com/office/drawing/2014/main" id="{022CF6F4-6C91-B267-D751-F0007BE17A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281" y="506506"/>
                        <a:ext cx="5451568" cy="5302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6C0CB-6256-BA66-AD69-4C1435468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7394" y="2891118"/>
            <a:ext cx="3549121" cy="182880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Information about assets and income is needed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Appropriate boxes must be checked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5B3CD07D-4B4E-DE38-D868-F2DE32E9B6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44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F717-3AED-70F3-B499-E610B08E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759" y="954741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Form 5E Applicant’s Report is REQUIRED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612D0B-99D3-F5F5-39CE-7D9465AFFC4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673278"/>
              </p:ext>
            </p:extLst>
          </p:nvPr>
        </p:nvGraphicFramePr>
        <p:xfrm>
          <a:off x="6221785" y="389965"/>
          <a:ext cx="5281240" cy="540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6" name="Content Placeholder 5">
                        <a:extLst>
                          <a:ext uri="{FF2B5EF4-FFF2-40B4-BE49-F238E27FC236}">
                            <a16:creationId xmlns:a16="http://schemas.microsoft.com/office/drawing/2014/main" id="{9A612D0B-99D3-F5F5-39CE-7D9465AFFC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21785" y="389965"/>
                        <a:ext cx="5281240" cy="5401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6C0CB-6256-BA66-AD69-4C1435468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78759" y="2828365"/>
            <a:ext cx="3549121" cy="182880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Applicant’s knowledge about the proposed ward’s lifestyle and habits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F0F6BEAF-1A79-FFDB-1FED-A85DF5234C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39AA-D055-084D-2ABA-FA07ADE6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335" y="731704"/>
            <a:ext cx="5345726" cy="1752599"/>
          </a:xfrm>
        </p:spPr>
        <p:txBody>
          <a:bodyPr>
            <a:normAutofit/>
          </a:bodyPr>
          <a:lstStyle/>
          <a:p>
            <a:r>
              <a:rPr lang="en-US"/>
              <a:t>Before we get started….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5E2F-45D3-8060-BF5F-A51A9CE89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336" y="2666999"/>
            <a:ext cx="5486687" cy="3124201"/>
          </a:xfrm>
        </p:spPr>
        <p:txBody>
          <a:bodyPr anchor="t">
            <a:normAutofit/>
          </a:bodyPr>
          <a:lstStyle/>
          <a:p>
            <a:r>
              <a:rPr lang="en-US" sz="3200" dirty="0"/>
              <a:t>It is important for you to know that probate is not a process that will be completed in a day or even a week. Each case is different. </a:t>
            </a:r>
            <a:endParaRPr lang="en-US" sz="3200"/>
          </a:p>
          <a:p>
            <a:endParaRPr lang="en-US"/>
          </a:p>
        </p:txBody>
      </p:sp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CA15F407-5F1A-C653-A15F-024DEA3838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  <p:pic>
        <p:nvPicPr>
          <p:cNvPr id="7" name="Graphic 6" descr="Megaphone with solid fill">
            <a:extLst>
              <a:ext uri="{FF2B5EF4-FFF2-40B4-BE49-F238E27FC236}">
                <a16:creationId xmlns:a16="http://schemas.microsoft.com/office/drawing/2014/main" id="{0706673F-618D-66FD-92B1-2DA990CFE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85" y="1207169"/>
            <a:ext cx="4092740" cy="40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60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8614-DE21-9FB9-5E0F-B7FE2196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571" y="900953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Form 15.1 Waiver of Notice and Consent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3FFA12F-E2D3-4395-60E0-DB10C1BA6A2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448139"/>
              </p:ext>
            </p:extLst>
          </p:nvPr>
        </p:nvGraphicFramePr>
        <p:xfrm>
          <a:off x="5952845" y="434789"/>
          <a:ext cx="5550180" cy="535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10" name="Content Placeholder 9">
                        <a:extLst>
                          <a:ext uri="{FF2B5EF4-FFF2-40B4-BE49-F238E27FC236}">
                            <a16:creationId xmlns:a16="http://schemas.microsoft.com/office/drawing/2014/main" id="{03FFA12F-E2D3-4395-60E0-DB10C1BA6A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52845" y="434789"/>
                        <a:ext cx="5550180" cy="535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EA2E9-D7EC-89D5-AC2C-C6F310D2E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8652" y="2624668"/>
            <a:ext cx="3854528" cy="3166531"/>
          </a:xfrm>
        </p:spPr>
        <p:txBody>
          <a:bodyPr>
            <a:normAutofit fontScale="47500" lnSpcReduction="20000"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5900" dirty="0"/>
              <a:t>Signed by applicant and next of kin, when possible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5900" dirty="0"/>
              <a:t>Alleviates the need for the court to serve notice on those who sign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51CBEFA7-E2F7-0DA9-CEDC-3A2609630F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39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8614-DE21-9FB9-5E0F-B7FE2196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171" y="900953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Form MC-3b Affidavit of Indigency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652FBE1-CCA8-257F-DA73-3B361BA5F15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262563" y="685800"/>
          <a:ext cx="6240462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6" name="Content Placeholder 5">
                        <a:extLst>
                          <a:ext uri="{FF2B5EF4-FFF2-40B4-BE49-F238E27FC236}">
                            <a16:creationId xmlns:a16="http://schemas.microsoft.com/office/drawing/2014/main" id="{1652FBE1-CCA8-257F-DA73-3B361BA5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62563" y="685800"/>
                        <a:ext cx="6240462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EA2E9-D7EC-89D5-AC2C-C6F310D2E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6252" y="2660528"/>
            <a:ext cx="3854528" cy="2294661"/>
          </a:xfrm>
        </p:spPr>
        <p:txBody>
          <a:bodyPr>
            <a:normAutofit fontScale="62500" lnSpcReduction="20000"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4500" dirty="0"/>
              <a:t>Proposed ward must meet the poverty guidelines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4500" dirty="0"/>
              <a:t>Alleviates the need for the court filing fee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B4F2F51F-ECA3-B6B3-33E7-AA55D4604D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71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8614-DE21-9FB9-5E0F-B7FE21961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Federal Poverty Guidelines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25596FA-3CF3-F4CA-0D97-9B820574B98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262563" y="685800"/>
          <a:ext cx="6240462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225596FA-3CF3-F4CA-0D97-9B820574B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62563" y="685800"/>
                        <a:ext cx="6240462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73DD5E-FB70-4FCA-371C-AC2AE293C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479A77BF-4442-4ECC-9FD3-A9B241C3D5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53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FF6E-16C4-734A-12EB-95651980A2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Probate Resource Center Services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2EDD4EF-BB9A-EB4B-2FF5-45D62B2A0A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Estates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755BF406-25E6-16DB-43AB-0B0ED3DF08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30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82905"/>
            <a:ext cx="10018713" cy="2998695"/>
          </a:xfrm>
        </p:spPr>
        <p:txBody>
          <a:bodyPr>
            <a:normAutofit/>
          </a:bodyPr>
          <a:lstStyle/>
          <a:p>
            <a:r>
              <a:rPr lang="en-US" sz="2800" dirty="0"/>
              <a:t>The PRC staff will assist with: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Applications for Safe deposit box inventory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Applications for Transfer of Real Estate only (sole asset)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Applications for Release of Financial Information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6487DA75-24DB-1B04-50C0-077E689DA5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0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The PRC staff will NOT assist: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Matters that require the applicant to obtain a </a:t>
            </a:r>
            <a:r>
              <a:rPr lang="en-US" sz="2800" b="1" dirty="0"/>
              <a:t>surety bond</a:t>
            </a:r>
            <a:r>
              <a:rPr lang="en-US" sz="2800" dirty="0"/>
              <a:t> 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Making </a:t>
            </a:r>
            <a:r>
              <a:rPr lang="en-US" sz="2800" b="1" dirty="0"/>
              <a:t>referrals</a:t>
            </a:r>
            <a:r>
              <a:rPr lang="en-US" sz="2800" dirty="0"/>
              <a:t> to surety bond companies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Making </a:t>
            </a:r>
            <a:r>
              <a:rPr lang="en-US" sz="2800" b="1" dirty="0"/>
              <a:t>referrals</a:t>
            </a:r>
            <a:r>
              <a:rPr lang="en-US" sz="2800" dirty="0"/>
              <a:t> of potential lawyers (other than local bar association)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b="1" dirty="0"/>
              <a:t>Full administration beyond the initial application </a:t>
            </a:r>
            <a:r>
              <a:rPr lang="en-US" sz="2800" dirty="0"/>
              <a:t>(i.e., collection of assets, inventory, distribution of assets, final account)</a:t>
            </a:r>
          </a:p>
          <a:p>
            <a:pPr marL="796925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2CB7EB56-4F11-7B01-D958-D228274036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45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PRC staff will NOT assist with: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Deed transfer forms (for filing with the county auditor </a:t>
            </a:r>
            <a:r>
              <a:rPr lang="en-US" sz="2800"/>
              <a:t>and recorder)</a:t>
            </a:r>
            <a:endParaRPr lang="en-US" sz="2800" dirty="0"/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Transfer on Death affidavits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Quit claim deeds</a:t>
            </a:r>
          </a:p>
          <a:p>
            <a:pPr marL="796925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8F908D52-220F-08C3-7C4E-A8AA0FDCFD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60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FF6E-16C4-734A-12EB-95651980A2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Probate Resource Center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BCBC5-BAA0-10F7-E40F-FDF75A389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Estate Documents Needed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BB35C6C3-0932-431E-0485-EA8887AC88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9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928" y="2335420"/>
            <a:ext cx="10018713" cy="3124201"/>
          </a:xfrm>
        </p:spPr>
        <p:txBody>
          <a:bodyPr>
            <a:noAutofit/>
          </a:bodyPr>
          <a:lstStyle/>
          <a:p>
            <a:r>
              <a:rPr lang="en-US" sz="2800" dirty="0"/>
              <a:t>Death Certificate</a:t>
            </a:r>
          </a:p>
          <a:p>
            <a:pPr marL="690563" indent="-350838">
              <a:buFont typeface="Arial" panose="020B0604020202020204" pitchFamily="34" charset="0"/>
              <a:buChar char="•"/>
            </a:pPr>
            <a:r>
              <a:rPr lang="en-US" sz="2800" dirty="0"/>
              <a:t>Legible full page; copy permissible</a:t>
            </a:r>
          </a:p>
          <a:p>
            <a:r>
              <a:rPr lang="en-US" sz="2800" dirty="0"/>
              <a:t>Obituary</a:t>
            </a:r>
          </a:p>
          <a:p>
            <a:pPr marL="690563">
              <a:buFont typeface="Arial" panose="020B0604020202020204" pitchFamily="34" charset="0"/>
              <a:buChar char="•"/>
            </a:pPr>
            <a:r>
              <a:rPr lang="en-US" sz="2800" dirty="0"/>
              <a:t>From service or funeral home online</a:t>
            </a:r>
          </a:p>
          <a:p>
            <a:r>
              <a:rPr lang="en-US" sz="2800" dirty="0"/>
              <a:t>List of names and addresses of </a:t>
            </a:r>
            <a:r>
              <a:rPr lang="en-US" sz="2800" b="1" u="sng" dirty="0"/>
              <a:t>all</a:t>
            </a:r>
            <a:r>
              <a:rPr lang="en-US" sz="2800" dirty="0"/>
              <a:t> next-of-kin (for Form 1.0)</a:t>
            </a:r>
          </a:p>
          <a:p>
            <a:pPr marL="690563" indent="-350838">
              <a:buFont typeface="Arial" panose="020B0604020202020204" pitchFamily="34" charset="0"/>
              <a:buChar char="•"/>
            </a:pPr>
            <a:r>
              <a:rPr lang="en-US" sz="2800" dirty="0"/>
              <a:t>Not just those currently living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B5F7E3F1-AE83-99A6-2E09-582848B7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02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863" y="2415987"/>
            <a:ext cx="9695984" cy="3124201"/>
          </a:xfrm>
        </p:spPr>
        <p:txBody>
          <a:bodyPr>
            <a:noAutofit/>
          </a:bodyPr>
          <a:lstStyle/>
          <a:p>
            <a:r>
              <a:rPr lang="en-US" sz="2800" dirty="0"/>
              <a:t>Original Last Will and Testament, if applicable</a:t>
            </a:r>
          </a:p>
          <a:p>
            <a:r>
              <a:rPr lang="en-US" sz="2800" dirty="0"/>
              <a:t>Written proof of assets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DOD bank statement (or letter from bank)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vehicle registration </a:t>
            </a:r>
            <a:r>
              <a:rPr lang="en-US" sz="2800" b="1" dirty="0"/>
              <a:t>or</a:t>
            </a:r>
            <a:r>
              <a:rPr lang="en-US" sz="2800" dirty="0"/>
              <a:t> title and trade-in value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current deed and auditor value of real estate for year of death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Checks written to deceased or estate of deceased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B5715120-9B0D-B5FB-384C-E502D36DCF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0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BDB1E-A151-1D53-4A92-911E7AAE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NOTICE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1B146-A8DB-494E-8D13-08874485A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2369" y="2085910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Repeat after me: </a:t>
            </a:r>
          </a:p>
          <a:p>
            <a:pPr marL="0" indent="0">
              <a:buNone/>
            </a:pPr>
            <a:r>
              <a:rPr lang="en-US" sz="4000" b="1" dirty="0"/>
              <a:t>I understand that any advice I receive through the Probate Resource Center will not create an attorney-client relationship. 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92710304-926F-1B43-F105-A2BEAE424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80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C83CA-2080-D5E9-1F53-FAA187434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cannot stress this enough…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30AA2-52F8-815B-3804-7D087428D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3600" dirty="0">
                <a:solidFill>
                  <a:schemeClr val="tx1"/>
                </a:solidFill>
              </a:rPr>
              <a:t>It is important for you to know that probate is not a process that will be completed in a day or even a week. Each case is different.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9DF0FCB5-47BE-28BB-8294-5E04469608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25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FF6E-16C4-734A-12EB-95651980A2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Probate Resource Center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BCBC5-BAA0-10F7-E40F-FDF75A389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Estate Forms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96942475-179A-839F-CE2C-7A14F0AC3D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77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234830"/>
          </a:xfrm>
        </p:spPr>
        <p:txBody>
          <a:bodyPr/>
          <a:lstStyle/>
          <a:p>
            <a:r>
              <a:rPr lang="en-US" dirty="0"/>
              <a:t>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156" y="2110153"/>
            <a:ext cx="10018713" cy="3124201"/>
          </a:xfrm>
        </p:spPr>
        <p:txBody>
          <a:bodyPr>
            <a:noAutofit/>
          </a:bodyPr>
          <a:lstStyle/>
          <a:p>
            <a:r>
              <a:rPr lang="en-US" sz="2800" dirty="0"/>
              <a:t>Are available at </a:t>
            </a:r>
            <a:r>
              <a:rPr lang="en-US" sz="2800" b="1" u="sng" dirty="0"/>
              <a:t>mcohio.org/476/Forms</a:t>
            </a:r>
          </a:p>
          <a:p>
            <a:r>
              <a:rPr lang="en-US" sz="2800" dirty="0"/>
              <a:t>Must be typed or handwritten legibly</a:t>
            </a:r>
          </a:p>
          <a:p>
            <a:r>
              <a:rPr lang="en-US" sz="2800" dirty="0"/>
              <a:t>Have the name of the deceased at the top of each page that requires it</a:t>
            </a:r>
          </a:p>
          <a:p>
            <a:r>
              <a:rPr lang="en-US" sz="2800" dirty="0"/>
              <a:t>Have signature and written name of applicant, as appropriate</a:t>
            </a:r>
          </a:p>
          <a:p>
            <a:r>
              <a:rPr lang="en-US" sz="2800" dirty="0"/>
              <a:t>Have signature(s) and written name(s) of those signing waivers (originals)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07EEF441-F335-24F7-9465-271AEB70A1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51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F717-3AED-70F3-B499-E610B08E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30" y="658906"/>
            <a:ext cx="3549121" cy="1371600"/>
          </a:xfrm>
        </p:spPr>
        <p:txBody>
          <a:bodyPr>
            <a:noAutofit/>
          </a:bodyPr>
          <a:lstStyle/>
          <a:p>
            <a:r>
              <a:rPr lang="en-US" sz="2800" dirty="0"/>
              <a:t>Form 1.0 is REQUIRED</a:t>
            </a:r>
            <a:br>
              <a:rPr lang="en-US" sz="2800" dirty="0"/>
            </a:br>
            <a:r>
              <a:rPr lang="en-US" sz="2800" dirty="0"/>
              <a:t>for ALL estate processes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98A76FF-45F9-BBB3-53FC-3D1C7B4CC51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323576"/>
              </p:ext>
            </p:extLst>
          </p:nvPr>
        </p:nvGraphicFramePr>
        <p:xfrm>
          <a:off x="5728727" y="398930"/>
          <a:ext cx="5774298" cy="539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11" name="Content Placeholder 10">
                        <a:extLst>
                          <a:ext uri="{FF2B5EF4-FFF2-40B4-BE49-F238E27FC236}">
                            <a16:creationId xmlns:a16="http://schemas.microsoft.com/office/drawing/2014/main" id="{B98A76FF-45F9-BBB3-53FC-3D1C7B4CC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28727" y="398930"/>
                        <a:ext cx="5774298" cy="5392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6C0CB-6256-BA66-AD69-4C1435468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6030" y="3249706"/>
            <a:ext cx="3549121" cy="1828800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The name of the deceased person at top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Name of surviving spouse and address</a:t>
            </a:r>
          </a:p>
          <a:p>
            <a:pPr algn="l"/>
            <a:r>
              <a:rPr lang="en-US" sz="2800" dirty="0"/>
              <a:t>or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Name of deceased spouse and DOD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CEA2C-1F75-5841-82C6-D8F519D21873}"/>
              </a:ext>
            </a:extLst>
          </p:cNvPr>
          <p:cNvSpPr txBox="1"/>
          <p:nvPr/>
        </p:nvSpPr>
        <p:spPr>
          <a:xfrm>
            <a:off x="5728066" y="5871507"/>
            <a:ext cx="441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1.0 - Surviving Spouse, Next of Kin, Legatees and Devisees (mcohio.org)</a:t>
            </a:r>
            <a:endParaRPr lang="en-US" sz="1400" dirty="0"/>
          </a:p>
        </p:txBody>
      </p:sp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34DBB4E5-2A40-AD11-585E-D8C48F330B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77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F717-3AED-70F3-B499-E610B08E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183" y="506506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Form 1.0 is REQUIRED</a:t>
            </a:r>
            <a:br>
              <a:rPr lang="en-US" sz="2800" dirty="0"/>
            </a:br>
            <a:r>
              <a:rPr lang="en-US" sz="2800" dirty="0"/>
              <a:t>for ALL processes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126DCB6-5380-EDBE-972E-5B6A78D2C4E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626707"/>
              </p:ext>
            </p:extLst>
          </p:nvPr>
        </p:nvGraphicFramePr>
        <p:xfrm>
          <a:off x="5836304" y="363071"/>
          <a:ext cx="5666721" cy="5428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8126DCB6-5380-EDBE-972E-5B6A78D2C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36304" y="363071"/>
                        <a:ext cx="5666721" cy="5428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6C0CB-6256-BA66-AD69-4C1435468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71183" y="2855259"/>
            <a:ext cx="3549121" cy="1828800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Name(s) of ALL children (alive or deceased) and birthdates of minors</a:t>
            </a:r>
            <a:endParaRPr lang="en-US"/>
          </a:p>
          <a:p>
            <a:pPr marL="285750" indent="-285750" algn="l">
              <a:buClr>
                <a:srgbClr val="1287C3"/>
              </a:buClr>
              <a:buFont typeface="Wingdings" panose="05000000000000000000" pitchFamily="2" charset="2"/>
              <a:buChar char="ü"/>
            </a:pPr>
            <a:r>
              <a:rPr lang="en-US" sz="2800" dirty="0"/>
              <a:t>Name and full address of custodians of minors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651935-2ACE-FF9F-35EF-41A4263567C4}"/>
              </a:ext>
            </a:extLst>
          </p:cNvPr>
          <p:cNvSpPr txBox="1"/>
          <p:nvPr/>
        </p:nvSpPr>
        <p:spPr>
          <a:xfrm>
            <a:off x="5835643" y="5916330"/>
            <a:ext cx="441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1.0 - Surviving Spouse, Next of Kin, Legatees and Devisees (mcohio.org)</a:t>
            </a:r>
            <a:endParaRPr lang="en-US" sz="1400" dirty="0"/>
          </a:p>
        </p:txBody>
      </p:sp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5E407246-BC4F-8A2B-995D-2EB6286396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70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F717-3AED-70F3-B499-E610B08E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112" y="614082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Form 1.0 is REQUIRED</a:t>
            </a:r>
            <a:br>
              <a:rPr lang="en-US" sz="2800" dirty="0"/>
            </a:br>
            <a:r>
              <a:rPr lang="en-US" sz="2800" dirty="0"/>
              <a:t>for ALL processes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D9D561E-3EE3-1669-A68D-F12795DEAE3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644050"/>
              </p:ext>
            </p:extLst>
          </p:nvPr>
        </p:nvGraphicFramePr>
        <p:xfrm>
          <a:off x="5764586" y="398930"/>
          <a:ext cx="5738439" cy="539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CD9D561E-3EE3-1669-A68D-F12795DEA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64586" y="398930"/>
                        <a:ext cx="5738439" cy="5392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6C0CB-6256-BA66-AD69-4C1435468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35324" y="2765612"/>
            <a:ext cx="3549121" cy="1828800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Relationship to the deceased person</a:t>
            </a:r>
            <a:endParaRPr lang="en-US" dirty="0"/>
          </a:p>
          <a:p>
            <a:pPr marL="285750" indent="-285750" algn="l">
              <a:buClr>
                <a:srgbClr val="1287C3"/>
              </a:buClr>
              <a:buFont typeface="Wingdings" panose="05000000000000000000" pitchFamily="2" charset="2"/>
              <a:buChar char="ü"/>
            </a:pPr>
            <a:r>
              <a:rPr lang="en-US" sz="2800" dirty="0"/>
              <a:t>Full addresses including city, state, and zip of all alive listed persons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3EEE9-813D-1419-4394-B9075AE33951}"/>
              </a:ext>
            </a:extLst>
          </p:cNvPr>
          <p:cNvSpPr txBox="1"/>
          <p:nvPr/>
        </p:nvSpPr>
        <p:spPr>
          <a:xfrm>
            <a:off x="5763925" y="5880471"/>
            <a:ext cx="441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1.0 - Surviving Spouse, Next of Kin, Legatees and Devisees (mcohio.org)</a:t>
            </a:r>
            <a:endParaRPr lang="en-US" sz="1400" dirty="0"/>
          </a:p>
        </p:txBody>
      </p:sp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88D65EC0-218C-AACE-9AC1-24BAE9333D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3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F717-3AED-70F3-B499-E610B08E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30" y="820271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Form 1.0 is REQUIRED</a:t>
            </a:r>
            <a:br>
              <a:rPr lang="en-US" sz="2800" dirty="0"/>
            </a:br>
            <a:r>
              <a:rPr lang="en-US" sz="2800" dirty="0"/>
              <a:t>for ALL processes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45729B2-74C2-084D-A00C-91DF47683E5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685311"/>
              </p:ext>
            </p:extLst>
          </p:nvPr>
        </p:nvGraphicFramePr>
        <p:xfrm>
          <a:off x="5262563" y="685800"/>
          <a:ext cx="6240462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bat.Document.DC">
                  <p:embed/>
                </p:oleObj>
              </mc:Choice>
              <mc:Fallback>
                <p:oleObj name="Acrobat Document" r:id="rId2" imgW="7543800" imgH="5829300" progId="Acrobat.Document.DC">
                  <p:embed/>
                  <p:pic>
                    <p:nvPicPr>
                      <p:cNvPr id="8" name="Content Placeholder 7">
                        <a:extLst>
                          <a:ext uri="{FF2B5EF4-FFF2-40B4-BE49-F238E27FC236}">
                            <a16:creationId xmlns:a16="http://schemas.microsoft.com/office/drawing/2014/main" id="{445729B2-74C2-084D-A00C-91DF47683E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62563" y="685800"/>
                        <a:ext cx="6240462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6C0CB-6256-BA66-AD69-4C1435468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You may need to complete a family tree to ascertain the proper next-of-kin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9B84E2B2-41DE-2B23-DB83-3353D5A5E2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40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8614-DE21-9FB9-5E0F-B7FE2196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206" y="685800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Inventory of Safe Deposit Box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13C04BF-5991-33E0-20D5-D1E8D44637C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0270856"/>
              </p:ext>
            </p:extLst>
          </p:nvPr>
        </p:nvGraphicFramePr>
        <p:xfrm>
          <a:off x="5764586" y="318248"/>
          <a:ext cx="5738439" cy="5472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213C04BF-5991-33E0-20D5-D1E8D44637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64586" y="318248"/>
                        <a:ext cx="5738439" cy="5472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EA2E9-D7EC-89D5-AC2C-C6F310D2E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4510" y="2391586"/>
            <a:ext cx="3854528" cy="3166531"/>
          </a:xfrm>
        </p:spPr>
        <p:txBody>
          <a:bodyPr>
            <a:normAutofit fontScale="40000" lnSpcReduction="20000"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5900" dirty="0"/>
              <a:t>Form 6.5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5900" dirty="0"/>
              <a:t>Court administrator must inventory contents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5900" dirty="0"/>
              <a:t>Applicant must meet the investigator at the bank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5900" dirty="0"/>
              <a:t>Investigator will take any Wills or Codicils to the probate court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5066D379-656A-A389-3B0F-38FB392567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77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8614-DE21-9FB9-5E0F-B7FE2196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971" y="452718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Inventory of Safe Deposit Box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518A582-E725-6BD7-FF72-762534C5D16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515758"/>
              </p:ext>
            </p:extLst>
          </p:nvPr>
        </p:nvGraphicFramePr>
        <p:xfrm>
          <a:off x="5916986" y="273424"/>
          <a:ext cx="5586039" cy="551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5518A582-E725-6BD7-FF72-762534C5D1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16986" y="273424"/>
                        <a:ext cx="5586039" cy="551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EA2E9-D7EC-89D5-AC2C-C6F310D2E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1052" y="2140575"/>
            <a:ext cx="3854528" cy="2890084"/>
          </a:xfrm>
        </p:spPr>
        <p:txBody>
          <a:bodyPr>
            <a:normAutofit fontScale="32500" lnSpcReduction="20000"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5900" dirty="0"/>
              <a:t>Investigator returns the Report on Contents (Form 6.5a) to the court</a:t>
            </a:r>
            <a:endParaRPr lang="en-US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5900" dirty="0"/>
              <a:t>The bank cannot give the contents to the applicant until AFTER the appropriate probate application is approved by the Judge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7BE803BE-5943-CB88-C0FC-2BCF26808E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30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D943-ECA1-C247-CB84-DC351E9A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30" y="596153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Probate of LWAT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3AA0ADF-DD88-63DF-F9A1-80518FF3A3C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25040"/>
              </p:ext>
            </p:extLst>
          </p:nvPr>
        </p:nvGraphicFramePr>
        <p:xfrm>
          <a:off x="5728727" y="228600"/>
          <a:ext cx="5774298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F3AA0ADF-DD88-63DF-F9A1-80518FF3A3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28727" y="228600"/>
                        <a:ext cx="5774298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7569E-DFD2-65ED-9E45-DEC7782A5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6030" y="2756647"/>
            <a:ext cx="3549121" cy="1828800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Forms 2.0 and 2.1, if applicable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Waivers signed by next-of-kin and beneficiaries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FDB0B-32C1-8750-F048-D70F0ED4EF86}"/>
              </a:ext>
            </a:extLst>
          </p:cNvPr>
          <p:cNvSpPr txBox="1"/>
          <p:nvPr/>
        </p:nvSpPr>
        <p:spPr>
          <a:xfrm>
            <a:off x="5725395" y="5894199"/>
            <a:ext cx="4163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PROBATE COURT OF MONTGOMERY COUNTY (mcohio.org)</a:t>
            </a:r>
            <a:endParaRPr lang="en-US" sz="1200" dirty="0"/>
          </a:p>
        </p:txBody>
      </p:sp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12841614-2AF3-9E64-249E-3236987D25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2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FF6E-16C4-734A-12EB-95651980A2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Probate Resource Center Services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2EDD4EF-BB9A-EB4B-2FF5-45D62B2A0A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In a Nutshell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EACD985C-58A0-17A5-68E4-5E670FB597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16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D943-ECA1-C247-CB84-DC351E9A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818" y="802341"/>
            <a:ext cx="3549121" cy="618565"/>
          </a:xfrm>
        </p:spPr>
        <p:txBody>
          <a:bodyPr>
            <a:normAutofit/>
          </a:bodyPr>
          <a:lstStyle/>
          <a:p>
            <a:r>
              <a:rPr lang="en-US" sz="2800" dirty="0"/>
              <a:t>Probate of LWAT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66222E5-A635-D835-FC8E-EEC7A86DE0A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449013"/>
              </p:ext>
            </p:extLst>
          </p:nvPr>
        </p:nvGraphicFramePr>
        <p:xfrm>
          <a:off x="5764586" y="398930"/>
          <a:ext cx="5738439" cy="539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10" name="Content Placeholder 9">
                        <a:extLst>
                          <a:ext uri="{FF2B5EF4-FFF2-40B4-BE49-F238E27FC236}">
                            <a16:creationId xmlns:a16="http://schemas.microsoft.com/office/drawing/2014/main" id="{266222E5-A635-D835-FC8E-EEC7A86DE0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64586" y="398930"/>
                        <a:ext cx="5738439" cy="5392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7569E-DFD2-65ED-9E45-DEC7782A5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9818" y="2577352"/>
            <a:ext cx="3549121" cy="1828800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Original LWAT required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If Will is lost, spoliated, or destroyed, applicant must use the 78.2.1 forms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F35AC4AA-B2F2-3B8E-C41F-A878287D63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94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D943-ECA1-C247-CB84-DC351E9A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065" y="694764"/>
            <a:ext cx="3549121" cy="573742"/>
          </a:xfrm>
        </p:spPr>
        <p:txBody>
          <a:bodyPr>
            <a:normAutofit/>
          </a:bodyPr>
          <a:lstStyle/>
          <a:p>
            <a:r>
              <a:rPr lang="en-US" sz="2800" dirty="0"/>
              <a:t>Probate of LWAT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98188C-38F9-8CD5-56D4-6146B5BED1C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48306"/>
              </p:ext>
            </p:extLst>
          </p:nvPr>
        </p:nvGraphicFramePr>
        <p:xfrm>
          <a:off x="6436940" y="183777"/>
          <a:ext cx="5066085" cy="5607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D498188C-38F9-8CD5-56D4-6146B5BED1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36940" y="183777"/>
                        <a:ext cx="5066085" cy="5607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7569E-DFD2-65ED-9E45-DEC7782A5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7065" y="2658036"/>
            <a:ext cx="3549121" cy="1828800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800" dirty="0"/>
              <a:t>If waivers are not signed by next-of-kin and beneficiaries, applicant must send Notice by certified mail and show court proof of receipt (green card)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53777F0F-B279-4C8C-4970-8E8173DFAB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11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0151-484C-2BA9-CDDA-2DE496E06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747" y="632012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Release of Financial Information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FB8AA7B-C58D-685A-0DB2-72186709F7F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033817"/>
              </p:ext>
            </p:extLst>
          </p:nvPr>
        </p:nvGraphicFramePr>
        <p:xfrm>
          <a:off x="5621151" y="282389"/>
          <a:ext cx="5182627" cy="5508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4FB8AA7B-C58D-685A-0DB2-72186709F7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21151" y="282389"/>
                        <a:ext cx="5182627" cy="5508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D53F3-A59F-C396-07D9-47B0FAF83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When applicant does not have bank statement or letter from bank indicating DOD bank balance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Waiver is needed from ALL next-of-kin and/or beneficiaries named in LWAT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After receiving order from the judge, applicant takes form 78.2.8D to the bank for the banker to complete and sign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92516-B4A9-AE29-6D95-E68F4B833E3D}"/>
              </a:ext>
            </a:extLst>
          </p:cNvPr>
          <p:cNvSpPr txBox="1"/>
          <p:nvPr/>
        </p:nvSpPr>
        <p:spPr>
          <a:xfrm>
            <a:off x="5622778" y="5907554"/>
            <a:ext cx="4105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78.2.8 A - Application and Entry to Release Financial Information (mcohio.org)</a:t>
            </a:r>
            <a:endParaRPr lang="en-US" sz="1400" dirty="0"/>
          </a:p>
        </p:txBody>
      </p:sp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E460176E-313C-C337-CD12-46755B3F0F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44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67DC-7899-4A32-8CB0-99F0489A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19" y="516875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dirty="0"/>
              <a:t>Transfer of Real Estate Only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48E3144-489B-1EDC-141C-3B4383F95AB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5667850"/>
              </p:ext>
            </p:extLst>
          </p:nvPr>
        </p:nvGraphicFramePr>
        <p:xfrm>
          <a:off x="5773551" y="345142"/>
          <a:ext cx="5729474" cy="5446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A48E3144-489B-1EDC-141C-3B4383F95A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73551" y="345142"/>
                        <a:ext cx="5729474" cy="5446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800D1-B837-8FD8-6BCE-E35794CB9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2924" y="2586318"/>
            <a:ext cx="3549121" cy="1828800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Forms 12.0 and 12.1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Forms must be TYPED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Real estate must be the ONLY asset of the estate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County value of the property from year of death is required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A copy of the current deed is required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493B4-54A5-6F11-D94E-F5D01DC900B7}"/>
              </a:ext>
            </a:extLst>
          </p:cNvPr>
          <p:cNvSpPr txBox="1"/>
          <p:nvPr/>
        </p:nvSpPr>
        <p:spPr>
          <a:xfrm>
            <a:off x="5774034" y="5883708"/>
            <a:ext cx="3745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120-Application-and-Entry-for-Certificate-of-Transfer-of-Real-Estate-Certificate-of-Transfer-121-PDF (mcohio.org)</a:t>
            </a:r>
            <a:endParaRPr lang="en-US" sz="1400" dirty="0"/>
          </a:p>
        </p:txBody>
      </p:sp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4ED579E5-CE5C-5902-6767-911DFD458C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12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E26E-68C8-92A1-25EC-E568ABBBA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006" y="363071"/>
            <a:ext cx="3549121" cy="1371600"/>
          </a:xfrm>
        </p:spPr>
        <p:txBody>
          <a:bodyPr/>
          <a:lstStyle/>
          <a:p>
            <a:r>
              <a:rPr lang="en-US" dirty="0"/>
              <a:t>Summary Release from Administration</a:t>
            </a:r>
            <a:br>
              <a:rPr lang="en-US" dirty="0"/>
            </a:br>
            <a:r>
              <a:rPr lang="en-US" dirty="0"/>
              <a:t>($5000 or under)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50AE42E-3445-E809-A73F-BFE13A0C851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039616"/>
              </p:ext>
            </p:extLst>
          </p:nvPr>
        </p:nvGraphicFramePr>
        <p:xfrm>
          <a:off x="5773551" y="273424"/>
          <a:ext cx="5729474" cy="551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E50AE42E-3445-E809-A73F-BFE13A0C85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73551" y="273424"/>
                        <a:ext cx="5729474" cy="551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7C1EB-E5EE-70FF-1D97-2AEDE91BA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0723" y="2125628"/>
            <a:ext cx="4334932" cy="3093289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Forms 5.10 and 5.11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Invoice from funeral home showing zero balance and name of the single payer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Assignment of insurance proceeds to funeral home, if applicable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Written proof of value of all assets of the deceased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Assets cannot exceed costs paid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Applicant does not have to be an Ohio resident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Original of Last Will and Testament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F72F98-D47D-BEF9-242F-25DC16C8B1DD}"/>
              </a:ext>
            </a:extLst>
          </p:cNvPr>
          <p:cNvSpPr txBox="1"/>
          <p:nvPr/>
        </p:nvSpPr>
        <p:spPr>
          <a:xfrm>
            <a:off x="5769456" y="5894199"/>
            <a:ext cx="3715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510-Application-for-Summary-Release-Entry-for-Summary-Release-511-PDF (mcohio.org)</a:t>
            </a:r>
            <a:endParaRPr lang="en-US" sz="1400" dirty="0"/>
          </a:p>
        </p:txBody>
      </p:sp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E221889C-0CF0-3B4A-6F8C-A34A8FF33A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11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1620-701C-B3A4-C20F-58CA633D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065" y="685800"/>
            <a:ext cx="3549121" cy="1371600"/>
          </a:xfrm>
        </p:spPr>
        <p:txBody>
          <a:bodyPr/>
          <a:lstStyle/>
          <a:p>
            <a:r>
              <a:rPr lang="en-US" dirty="0"/>
              <a:t>Release of Estate from Administration</a:t>
            </a:r>
            <a:br>
              <a:rPr lang="en-US" dirty="0"/>
            </a:br>
            <a:r>
              <a:rPr lang="en-US" dirty="0"/>
              <a:t>($35,000 and under)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770E689-390E-33E8-31E9-59637FA5DF7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9566115"/>
              </p:ext>
            </p:extLst>
          </p:nvPr>
        </p:nvGraphicFramePr>
        <p:xfrm>
          <a:off x="5925951" y="685800"/>
          <a:ext cx="5577074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8770E689-390E-33E8-31E9-59637FA5DF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25951" y="685800"/>
                        <a:ext cx="5577074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C4C68-1769-C613-6DEB-C6A18AE07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1029" y="2286993"/>
            <a:ext cx="4337050" cy="3507959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Forms 5.0, 5.1, 5.2, 5.3, 5.5, 5.6, and 5.7a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Invoice from funeral home showing zero balance and name of the payer(s)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Assignment of insurance proceeds to funeral home, if applicable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Written proof of value of all assets of the deceased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List of creditors the estate owes and amount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/>
              <a:t>Applicant must be an Ohio resident OR be the only heir/beneficiary </a:t>
            </a:r>
          </a:p>
          <a:p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13B5D83B-E751-0019-E19D-8DA970F1B9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6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802DC-F810-4870-9A77-A8D3D304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395" y="721658"/>
            <a:ext cx="3549121" cy="573742"/>
          </a:xfrm>
        </p:spPr>
        <p:txBody>
          <a:bodyPr/>
          <a:lstStyle/>
          <a:p>
            <a:r>
              <a:rPr lang="en-US" dirty="0"/>
              <a:t>Full Estate Administration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95F293C-79AC-EEA6-25E6-EA7EEE59969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352404"/>
              </p:ext>
            </p:extLst>
          </p:nvPr>
        </p:nvGraphicFramePr>
        <p:xfrm>
          <a:off x="5908021" y="685800"/>
          <a:ext cx="5595004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800" progId="Acrobat.Document.DC">
                  <p:embed/>
                </p:oleObj>
              </mc:Choice>
              <mc:Fallback>
                <p:oleObj name="Acrobat Document" r:id="rId2" imgW="5829300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395F293C-79AC-EEA6-25E6-EA7EEE5996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08021" y="685800"/>
                        <a:ext cx="5595004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5FD5A-93BD-A5A9-4066-2042683DD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3122" y="1898527"/>
            <a:ext cx="3854528" cy="3549303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Forms 4.0, 4.5 and others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Waivers of next of kin if no LWAT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Bond may be needed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Executor or Administrator will receive Letters of Authority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There are at least 5 required steps: Application to Administer, Collection of Assets, Inventory, Transfer of Assets to appropriate heirs and beneficiaries, Final Account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AB679-BC93-2E65-8FBC-749F9D08B5DB}"/>
              </a:ext>
            </a:extLst>
          </p:cNvPr>
          <p:cNvSpPr txBox="1"/>
          <p:nvPr/>
        </p:nvSpPr>
        <p:spPr>
          <a:xfrm>
            <a:off x="5905832" y="5959592"/>
            <a:ext cx="3920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4.0 Application for Authority to Administer Estate Entry Appointing Fiduciary &amp; 4.5 Letters of Authority (PDF) (mcohio.org)</a:t>
            </a:r>
            <a:endParaRPr lang="en-US" sz="1400" dirty="0"/>
          </a:p>
        </p:txBody>
      </p:sp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D1E5EB41-C1CD-F6A6-23E5-06801280BD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3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452F-130D-1264-D222-C679747F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30" y="1976717"/>
            <a:ext cx="3549121" cy="1371600"/>
          </a:xfrm>
        </p:spPr>
        <p:txBody>
          <a:bodyPr/>
          <a:lstStyle/>
          <a:p>
            <a:r>
              <a:rPr lang="en-US" sz="3600" dirty="0"/>
              <a:t>AS A REMINDER…..</a:t>
            </a:r>
            <a:endParaRPr lang="en-US" sz="3600" dirty="0">
              <a:solidFill>
                <a:srgbClr val="808080"/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7308D-73F4-FA13-E3BD-62F0AB18E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It is important for you to know that probate is not a process that will be completed in a day or even a week. Each case is different. </a:t>
            </a:r>
            <a:endParaRPr lang="en-US" dirty="0"/>
          </a:p>
        </p:txBody>
      </p:sp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5A401B17-DA1B-0C21-3F63-9CC9BEB373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58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FF6E-16C4-734A-12EB-95651980A2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Probate Resource Center 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BCBC5-BAA0-10F7-E40F-FDF75A389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General Questions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342AC41D-4C79-3BD4-69D5-04B620BA5C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92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556" y="195634"/>
            <a:ext cx="8852739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Resources available at </a:t>
            </a:r>
          </a:p>
          <a:p>
            <a:pPr marL="0" indent="0" algn="ctr">
              <a:buNone/>
            </a:pPr>
            <a:r>
              <a:rPr lang="en-US" sz="3200" dirty="0"/>
              <a:t>Franklin County Law Library</a:t>
            </a:r>
            <a:endParaRPr lang="en-US" sz="3200" u="sng">
              <a:solidFill>
                <a:srgbClr val="99CA3C"/>
              </a:solidFill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  <a:hlinkClick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3200" u="sng" dirty="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https://fclawlib.libguides.com/c.php?g=211776</a:t>
            </a:r>
            <a:endParaRPr lang="en-US" sz="3200">
              <a:effectLst/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logo for a law library&#10;&#10;Description automatically generated">
            <a:extLst>
              <a:ext uri="{FF2B5EF4-FFF2-40B4-BE49-F238E27FC236}">
                <a16:creationId xmlns:a16="http://schemas.microsoft.com/office/drawing/2014/main" id="{D0C151CF-EE16-DF4C-4B76-B47AFB5D7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73" y="3697644"/>
            <a:ext cx="5646420" cy="2529840"/>
          </a:xfrm>
          <a:prstGeom prst="rect">
            <a:avLst/>
          </a:prstGeom>
        </p:spPr>
      </p:pic>
      <p:pic>
        <p:nvPicPr>
          <p:cNvPr id="4" name="Picture 3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315F162C-34B2-A456-545D-D4AA104366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3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The Probate Resource Center (PRC) is located in the probate court but is staffed by the </a:t>
            </a:r>
            <a:r>
              <a:rPr lang="en-US" sz="2800" b="1" dirty="0"/>
              <a:t>Law Office of the Public Defender</a:t>
            </a:r>
          </a:p>
          <a:p>
            <a:r>
              <a:rPr lang="en-US" sz="2800" dirty="0"/>
              <a:t>The PRC staff cannot see anything that the general public cannot see, except for matters that are returned to the PRC for additional attention</a:t>
            </a:r>
          </a:p>
          <a:p>
            <a:r>
              <a:rPr lang="en-US" sz="2800" dirty="0"/>
              <a:t>Using the PRC does not establish an attorney-client relationship between PRC staff and patrons</a:t>
            </a:r>
          </a:p>
          <a:p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08AD68F4-F63A-FBB9-6F91-F0BF823ECD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25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734" y="381000"/>
            <a:ext cx="6396972" cy="1519517"/>
          </a:xfrm>
        </p:spPr>
        <p:txBody>
          <a:bodyPr/>
          <a:lstStyle/>
          <a:p>
            <a:r>
              <a:rPr lang="en-US" dirty="0"/>
              <a:t>An Alternate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958" y="1715248"/>
            <a:ext cx="8614597" cy="44516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/>
              <a:t>OhioLegalHelp.org</a:t>
            </a:r>
          </a:p>
          <a:p>
            <a:pPr marL="0" indent="0" algn="ctr">
              <a:buNone/>
            </a:pPr>
            <a:r>
              <a:rPr lang="en-US" sz="2800" b="1" dirty="0"/>
              <a:t>Type “probate” in the search box</a:t>
            </a:r>
          </a:p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D6DEC3-E339-45B6-783D-2FC8599A8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7056" y="2112588"/>
            <a:ext cx="2381250" cy="1323975"/>
          </a:xfrm>
          <a:prstGeom prst="rect">
            <a:avLst/>
          </a:prstGeom>
        </p:spPr>
      </p:pic>
      <p:pic>
        <p:nvPicPr>
          <p:cNvPr id="6" name="Picture 5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97AE53C1-656E-6281-B803-A05CDC38D9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7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/>
              <a:t>Patron education sessions </a:t>
            </a:r>
            <a:r>
              <a:rPr lang="en-US" sz="2800" dirty="0"/>
              <a:t>are Mondays 9:00 a.m. and 1:00 p.m. in the Trustee Room of the law library (5th floor)</a:t>
            </a:r>
          </a:p>
          <a:p>
            <a:r>
              <a:rPr lang="en-US" sz="2800" b="1" dirty="0"/>
              <a:t>Walk-in hours </a:t>
            </a:r>
            <a:r>
              <a:rPr lang="en-US" sz="2800" dirty="0"/>
              <a:t>are Mondays 9:00 a.m. – Noon and 1:00 p.m. – 3:30 p.m. and Tuesdays 9:00 a.m. – Noon </a:t>
            </a:r>
          </a:p>
          <a:p>
            <a:r>
              <a:rPr lang="en-US" sz="2800" b="1" dirty="0"/>
              <a:t>Appointments</a:t>
            </a:r>
            <a:r>
              <a:rPr lang="en-US" sz="2800" dirty="0"/>
              <a:t> are Tuesday afternoons, all day Wednesdays, and Friday mornings</a:t>
            </a:r>
          </a:p>
          <a:p>
            <a:r>
              <a:rPr lang="en-US" sz="2800" dirty="0"/>
              <a:t>Appointments for consultations can be made online at </a:t>
            </a:r>
            <a:r>
              <a:rPr lang="en-US" sz="2800" b="1" dirty="0"/>
              <a:t>calendly.com/</a:t>
            </a:r>
            <a:r>
              <a:rPr lang="en-US" sz="2800" b="1" dirty="0" err="1"/>
              <a:t>probateprc</a:t>
            </a:r>
            <a:endParaRPr lang="en-US" sz="2800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84263547-DE72-7F30-2F29-1C07052B2F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2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PRC staff will do the following: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Assess matters to determine which filing is appropriate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Answer questions about processes, documents, and forms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Explain purposes of forms and which to use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Explain how to complete forms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Review forms before submission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011069A9-F248-2921-8647-B18BABA276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6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PRC staff will NOT do the following: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Obtain needed documents (property values, vehicle trade-in values, funeral home invoices, etc.)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Complete forms for applicants (typed or handwritten)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Keep applicant’s documents and forms in the PRC</a:t>
            </a:r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1E55460B-A40C-2824-DA98-3F37E0D5F1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8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0EEC-499F-5F20-A19E-D2F4B82F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7BD6-4BF0-688E-D38B-21197C81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PRC staff will NOT assist when: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Applications are missing any of the applicable checklist items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Applications have an incomplete Form 1.0 or 15.0 (Next of Kin forms)</a:t>
            </a:r>
          </a:p>
          <a:p>
            <a:pPr marL="796925">
              <a:buFont typeface="Arial" panose="020B0604020202020204" pitchFamily="34" charset="0"/>
              <a:buChar char="•"/>
            </a:pPr>
            <a:r>
              <a:rPr lang="en-US" sz="2800" dirty="0"/>
              <a:t>Applications have information intentionally left blank</a:t>
            </a:r>
          </a:p>
          <a:p>
            <a:pPr marL="796925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logo of a person holding a scale&#10;&#10;Description automatically generated">
            <a:extLst>
              <a:ext uri="{FF2B5EF4-FFF2-40B4-BE49-F238E27FC236}">
                <a16:creationId xmlns:a16="http://schemas.microsoft.com/office/drawing/2014/main" id="{8257032F-EEEE-95B9-2CAF-6A1D857C7E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1232584" y="5941883"/>
            <a:ext cx="847190" cy="8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78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1C72C10-54EA-4769-B0CE-769D1BB23853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1538</TotalTime>
  <Words>1734</Words>
  <Application>Microsoft Office PowerPoint</Application>
  <PresentationFormat>Widescreen</PresentationFormat>
  <Paragraphs>202</Paragraphs>
  <Slides>50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Parallax</vt:lpstr>
      <vt:lpstr>Probate Resource Center Services</vt:lpstr>
      <vt:lpstr>Before we get started….</vt:lpstr>
      <vt:lpstr>PUBLIC NOTICE</vt:lpstr>
      <vt:lpstr>Probate Resource Center Services</vt:lpstr>
      <vt:lpstr>In a Nutshell</vt:lpstr>
      <vt:lpstr>In a Nutshell</vt:lpstr>
      <vt:lpstr>In a Nutshell</vt:lpstr>
      <vt:lpstr>In a Nutshell</vt:lpstr>
      <vt:lpstr>In a Nutshell</vt:lpstr>
      <vt:lpstr>Probate Resource Center Services</vt:lpstr>
      <vt:lpstr>Items Needed</vt:lpstr>
      <vt:lpstr>Items Needed</vt:lpstr>
      <vt:lpstr>Items Needed</vt:lpstr>
      <vt:lpstr>Probate Resource Center Services</vt:lpstr>
      <vt:lpstr>Forms</vt:lpstr>
      <vt:lpstr>Form 17.1 Statement of Expert Evaluation is REQUIRED</vt:lpstr>
      <vt:lpstr>Form 15.0 Next Of Kin is REQUIRED</vt:lpstr>
      <vt:lpstr>Form 17.0 Application is REQUIRED</vt:lpstr>
      <vt:lpstr>Form 5E Applicant’s Report is REQUIRED</vt:lpstr>
      <vt:lpstr>Form 15.1 Waiver of Notice and Consent</vt:lpstr>
      <vt:lpstr>Form MC-3b Affidavit of Indigency</vt:lpstr>
      <vt:lpstr>Federal Poverty Guidelines</vt:lpstr>
      <vt:lpstr>Probate Resource Center Services</vt:lpstr>
      <vt:lpstr>Estates</vt:lpstr>
      <vt:lpstr>Estates</vt:lpstr>
      <vt:lpstr>Estates</vt:lpstr>
      <vt:lpstr>Probate Resource Center Services</vt:lpstr>
      <vt:lpstr>Documents Needed</vt:lpstr>
      <vt:lpstr>Documents Needed</vt:lpstr>
      <vt:lpstr>We cannot stress this enough…</vt:lpstr>
      <vt:lpstr>Probate Resource Center Services</vt:lpstr>
      <vt:lpstr>Forms</vt:lpstr>
      <vt:lpstr>Form 1.0 is REQUIRED for ALL estate processes</vt:lpstr>
      <vt:lpstr>Form 1.0 is REQUIRED for ALL processes</vt:lpstr>
      <vt:lpstr>Form 1.0 is REQUIRED for ALL processes</vt:lpstr>
      <vt:lpstr>Form 1.0 is REQUIRED for ALL processes</vt:lpstr>
      <vt:lpstr>Inventory of Safe Deposit Box</vt:lpstr>
      <vt:lpstr>Inventory of Safe Deposit Box</vt:lpstr>
      <vt:lpstr>Probate of LWAT</vt:lpstr>
      <vt:lpstr>Probate of LWAT</vt:lpstr>
      <vt:lpstr>Probate of LWAT</vt:lpstr>
      <vt:lpstr>Release of Financial Information</vt:lpstr>
      <vt:lpstr>Transfer of Real Estate Only</vt:lpstr>
      <vt:lpstr>Summary Release from Administration ($5000 or under)</vt:lpstr>
      <vt:lpstr>Release of Estate from Administration ($35,000 and under)</vt:lpstr>
      <vt:lpstr>Full Estate Administration</vt:lpstr>
      <vt:lpstr>AS A REMINDER….. </vt:lpstr>
      <vt:lpstr>Probate Resource Center 101</vt:lpstr>
      <vt:lpstr>PowerPoint Presentation</vt:lpstr>
      <vt:lpstr>An Alternate Resource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Gye Miller</dc:creator>
  <cp:lastModifiedBy>Foster, Elizabeth</cp:lastModifiedBy>
  <cp:revision>325</cp:revision>
  <cp:lastPrinted>2023-12-26T15:38:29Z</cp:lastPrinted>
  <dcterms:created xsi:type="dcterms:W3CDTF">2022-09-21T16:09:32Z</dcterms:created>
  <dcterms:modified xsi:type="dcterms:W3CDTF">2024-02-09T20:10:45Z</dcterms:modified>
</cp:coreProperties>
</file>